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ed11da5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ed11da5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 realtime way to load image, randomly create batches and augments the image. This means our model becomes more robust, this method ended up giving us the same accuracy so we decided on using method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6d435063e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6d435063e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 - Cnn’s are used for processing images to </a:t>
            </a:r>
            <a:r>
              <a:rPr lang="en"/>
              <a:t>receive</a:t>
            </a:r>
            <a:r>
              <a:rPr lang="en"/>
              <a:t> an output, they are the go to method when we want to process images. </a:t>
            </a:r>
            <a:r>
              <a:rPr lang="en"/>
              <a:t>Satellites</a:t>
            </a:r>
            <a:r>
              <a:rPr lang="en"/>
              <a:t> use them to find roads, we also use them to process written letters. Transfer learning is using pre-processed data in our new projects and not having to re-do all the processing.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6d43506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6d43506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6d435063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6d435063e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6d435063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6d435063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fc629713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fc629713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6d435063e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6d435063e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6d435063e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6d435063e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6d435063e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6d435063e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 4 - Data cleaning is very </a:t>
            </a:r>
            <a:r>
              <a:rPr lang="en"/>
              <a:t>important</a:t>
            </a:r>
            <a:r>
              <a:rPr lang="en"/>
              <a:t>, we began by having a 1% accuracy which was not very useful, once we started cleaning data we started to see increases in our accuracy. By cleaning the data we increased our accuracy by around 2% a day.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6d435063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6d435063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6d43506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6d435063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6d435063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6d435063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Kaveon6</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ed11da5c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ed11da5c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6d435063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6d435063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6d435063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6d435063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Rodrigo3 - These are the </a:t>
            </a:r>
            <a:r>
              <a:rPr lang="en"/>
              <a:t>applications</a:t>
            </a:r>
            <a:r>
              <a:rPr lang="en"/>
              <a:t> we used, Pycharm was the IDE we decided to use, We had problems with VS code and importing all the libraries so we made the move and everything went smoothly. Discord was used for communication, we shared our code using github as well as building a repository to turn in. We used slack to communicate with our professor when we had issue, and obviously, stackoverflow was a big help when trying to solve errors.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6d435063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6d435063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6d435063e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6d435063e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Kaveon2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6d435063e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6d435063e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 4 -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6d435063e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6d435063e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ed11da5c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ed11da5c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Rodrigo 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ed11da5c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ed11da5c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Anh2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jpg"/><Relationship Id="rId10" Type="http://schemas.openxmlformats.org/officeDocument/2006/relationships/image" Target="../media/image9.png"/><Relationship Id="rId9"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4.jpg"/><Relationship Id="rId8"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7.jpg"/><Relationship Id="rId10" Type="http://schemas.openxmlformats.org/officeDocument/2006/relationships/image" Target="../media/image9.png"/><Relationship Id="rId9"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4.jpg"/><Relationship Id="rId8"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jpg"/><Relationship Id="rId7" Type="http://schemas.openxmlformats.org/officeDocument/2006/relationships/image" Target="../media/image13.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956650" y="2781300"/>
            <a:ext cx="1943100" cy="2362200"/>
          </a:xfrm>
          <a:prstGeom prst="rect">
            <a:avLst/>
          </a:prstGeom>
          <a:noFill/>
          <a:ln>
            <a:noFill/>
          </a:ln>
        </p:spPr>
      </p:pic>
      <p:pic>
        <p:nvPicPr>
          <p:cNvPr id="55" name="Google Shape;55;p13"/>
          <p:cNvPicPr preferRelativeResize="0"/>
          <p:nvPr/>
        </p:nvPicPr>
        <p:blipFill>
          <a:blip r:embed="rId4">
            <a:alphaModFix/>
          </a:blip>
          <a:stretch>
            <a:fillRect/>
          </a:stretch>
        </p:blipFill>
        <p:spPr>
          <a:xfrm>
            <a:off x="3" y="2961178"/>
            <a:ext cx="3220404" cy="2182325"/>
          </a:xfrm>
          <a:prstGeom prst="rect">
            <a:avLst/>
          </a:prstGeom>
          <a:noFill/>
          <a:ln>
            <a:noFill/>
          </a:ln>
        </p:spPr>
      </p:pic>
      <p:pic>
        <p:nvPicPr>
          <p:cNvPr id="56" name="Google Shape;56;p13"/>
          <p:cNvPicPr preferRelativeResize="0"/>
          <p:nvPr/>
        </p:nvPicPr>
        <p:blipFill>
          <a:blip r:embed="rId5">
            <a:alphaModFix/>
          </a:blip>
          <a:stretch>
            <a:fillRect/>
          </a:stretch>
        </p:blipFill>
        <p:spPr>
          <a:xfrm>
            <a:off x="4421588" y="2998225"/>
            <a:ext cx="4722412" cy="2108225"/>
          </a:xfrm>
          <a:prstGeom prst="rect">
            <a:avLst/>
          </a:prstGeom>
          <a:noFill/>
          <a:ln>
            <a:noFill/>
          </a:ln>
        </p:spPr>
      </p:pic>
      <p:pic>
        <p:nvPicPr>
          <p:cNvPr id="57" name="Google Shape;57;p13"/>
          <p:cNvPicPr preferRelativeResize="0"/>
          <p:nvPr/>
        </p:nvPicPr>
        <p:blipFill>
          <a:blip r:embed="rId6">
            <a:alphaModFix/>
          </a:blip>
          <a:stretch>
            <a:fillRect/>
          </a:stretch>
        </p:blipFill>
        <p:spPr>
          <a:xfrm>
            <a:off x="7176075" y="49550"/>
            <a:ext cx="1967925" cy="2930497"/>
          </a:xfrm>
          <a:prstGeom prst="rect">
            <a:avLst/>
          </a:prstGeom>
          <a:noFill/>
          <a:ln>
            <a:noFill/>
          </a:ln>
        </p:spPr>
      </p:pic>
      <p:pic>
        <p:nvPicPr>
          <p:cNvPr id="58" name="Google Shape;58;p13"/>
          <p:cNvPicPr preferRelativeResize="0"/>
          <p:nvPr/>
        </p:nvPicPr>
        <p:blipFill>
          <a:blip r:embed="rId7">
            <a:alphaModFix/>
          </a:blip>
          <a:stretch>
            <a:fillRect/>
          </a:stretch>
        </p:blipFill>
        <p:spPr>
          <a:xfrm>
            <a:off x="4709088" y="49550"/>
            <a:ext cx="2466975" cy="1847850"/>
          </a:xfrm>
          <a:prstGeom prst="rect">
            <a:avLst/>
          </a:prstGeom>
          <a:noFill/>
          <a:ln>
            <a:noFill/>
          </a:ln>
        </p:spPr>
      </p:pic>
      <p:pic>
        <p:nvPicPr>
          <p:cNvPr id="59" name="Google Shape;59;p13"/>
          <p:cNvPicPr preferRelativeResize="0"/>
          <p:nvPr/>
        </p:nvPicPr>
        <p:blipFill>
          <a:blip r:embed="rId8">
            <a:alphaModFix/>
          </a:blip>
          <a:stretch>
            <a:fillRect/>
          </a:stretch>
        </p:blipFill>
        <p:spPr>
          <a:xfrm>
            <a:off x="2380800" y="49550"/>
            <a:ext cx="2328291" cy="1847850"/>
          </a:xfrm>
          <a:prstGeom prst="rect">
            <a:avLst/>
          </a:prstGeom>
          <a:noFill/>
          <a:ln>
            <a:noFill/>
          </a:ln>
        </p:spPr>
      </p:pic>
      <p:pic>
        <p:nvPicPr>
          <p:cNvPr id="60" name="Google Shape;60;p13"/>
          <p:cNvPicPr preferRelativeResize="0"/>
          <p:nvPr/>
        </p:nvPicPr>
        <p:blipFill>
          <a:blip r:embed="rId9">
            <a:alphaModFix/>
          </a:blip>
          <a:stretch>
            <a:fillRect/>
          </a:stretch>
        </p:blipFill>
        <p:spPr>
          <a:xfrm>
            <a:off x="3" y="0"/>
            <a:ext cx="2380785" cy="2961175"/>
          </a:xfrm>
          <a:prstGeom prst="rect">
            <a:avLst/>
          </a:prstGeom>
          <a:noFill/>
          <a:ln>
            <a:noFill/>
          </a:ln>
        </p:spPr>
      </p:pic>
      <p:sp>
        <p:nvSpPr>
          <p:cNvPr id="61" name="Google Shape;61;p13"/>
          <p:cNvSpPr txBox="1"/>
          <p:nvPr>
            <p:ph type="ctrTitle"/>
          </p:nvPr>
        </p:nvSpPr>
        <p:spPr>
          <a:xfrm>
            <a:off x="311700" y="1048350"/>
            <a:ext cx="8520600" cy="2737500"/>
          </a:xfrm>
          <a:prstGeom prst="rect">
            <a:avLst/>
          </a:prstGeom>
          <a:solidFill>
            <a:schemeClr val="dk1"/>
          </a:solidFill>
          <a:ln cap="flat" cmpd="sng" w="9525">
            <a:solidFill>
              <a:srgbClr val="FFE599"/>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b="1" i="1" lang="en">
                <a:solidFill>
                  <a:schemeClr val="lt1"/>
                </a:solidFill>
                <a:highlight>
                  <a:schemeClr val="dk1"/>
                </a:highlight>
                <a:latin typeface="Times New Roman"/>
                <a:ea typeface="Times New Roman"/>
                <a:cs typeface="Times New Roman"/>
                <a:sym typeface="Times New Roman"/>
              </a:rPr>
              <a:t>Artist Classification by Painting</a:t>
            </a:r>
            <a:endParaRPr b="1" i="1">
              <a:solidFill>
                <a:schemeClr val="lt1"/>
              </a:solidFill>
              <a:highlight>
                <a:schemeClr val="dk1"/>
              </a:highlight>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62" name="Google Shape;62;p13"/>
          <p:cNvSpPr txBox="1"/>
          <p:nvPr/>
        </p:nvSpPr>
        <p:spPr>
          <a:xfrm>
            <a:off x="1764050" y="2973125"/>
            <a:ext cx="605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highlight>
                  <a:schemeClr val="lt1"/>
                </a:highlight>
                <a:latin typeface="Times New Roman"/>
                <a:ea typeface="Times New Roman"/>
                <a:cs typeface="Times New Roman"/>
                <a:sym typeface="Times New Roman"/>
              </a:rPr>
              <a:t>By :Anh Tran, </a:t>
            </a:r>
            <a:r>
              <a:rPr b="1" lang="en" sz="1200">
                <a:solidFill>
                  <a:schemeClr val="dk1"/>
                </a:solidFill>
                <a:highlight>
                  <a:schemeClr val="lt1"/>
                </a:highlight>
                <a:latin typeface="Times New Roman"/>
                <a:ea typeface="Times New Roman"/>
                <a:cs typeface="Times New Roman"/>
                <a:sym typeface="Times New Roman"/>
              </a:rPr>
              <a:t>Rodrigo Mouron, Kaveon Ware</a:t>
            </a:r>
            <a:endParaRPr b="1" sz="1200">
              <a:solidFill>
                <a:schemeClr val="dk1"/>
              </a:solidFill>
              <a:highlight>
                <a:schemeClr val="lt1"/>
              </a:highlight>
              <a:latin typeface="Times New Roman"/>
              <a:ea typeface="Times New Roman"/>
              <a:cs typeface="Times New Roman"/>
              <a:sym typeface="Times New Roman"/>
            </a:endParaRPr>
          </a:p>
        </p:txBody>
      </p:sp>
      <p:pic>
        <p:nvPicPr>
          <p:cNvPr id="63" name="Google Shape;63;p13"/>
          <p:cNvPicPr preferRelativeResize="0"/>
          <p:nvPr/>
        </p:nvPicPr>
        <p:blipFill>
          <a:blip r:embed="rId10">
            <a:alphaModFix/>
          </a:blip>
          <a:stretch>
            <a:fillRect/>
          </a:stretch>
        </p:blipFill>
        <p:spPr>
          <a:xfrm>
            <a:off x="311700" y="1048350"/>
            <a:ext cx="8520598" cy="2737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2"/>
          <p:cNvSpPr txBox="1"/>
          <p:nvPr>
            <p:ph idx="1" type="body"/>
          </p:nvPr>
        </p:nvSpPr>
        <p:spPr>
          <a:xfrm>
            <a:off x="569700" y="2383400"/>
            <a:ext cx="2477100" cy="164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We use </a:t>
            </a:r>
            <a:r>
              <a:rPr i="1" lang="en">
                <a:solidFill>
                  <a:schemeClr val="dk1"/>
                </a:solidFill>
                <a:latin typeface="Times New Roman"/>
                <a:ea typeface="Times New Roman"/>
                <a:cs typeface="Times New Roman"/>
                <a:sym typeface="Times New Roman"/>
              </a:rPr>
              <a:t>imageDataGenerator, </a:t>
            </a:r>
            <a:r>
              <a:rPr lang="en">
                <a:solidFill>
                  <a:schemeClr val="dk1"/>
                </a:solidFill>
                <a:latin typeface="Times New Roman"/>
                <a:ea typeface="Times New Roman"/>
                <a:cs typeface="Times New Roman"/>
                <a:sym typeface="Times New Roman"/>
              </a:rPr>
              <a:t>which is a quick way to augment our images in real time.</a:t>
            </a:r>
            <a:endParaRPr>
              <a:solidFill>
                <a:schemeClr val="dk1"/>
              </a:solidFill>
              <a:latin typeface="Times New Roman"/>
              <a:ea typeface="Times New Roman"/>
              <a:cs typeface="Times New Roman"/>
              <a:sym typeface="Times New Roman"/>
            </a:endParaRPr>
          </a:p>
        </p:txBody>
      </p:sp>
      <p:sp>
        <p:nvSpPr>
          <p:cNvPr id="148" name="Google Shape;148;p22"/>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Preprocessing</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149" name="Google Shape;149;p22"/>
          <p:cNvSpPr txBox="1"/>
          <p:nvPr/>
        </p:nvSpPr>
        <p:spPr>
          <a:xfrm>
            <a:off x="311700" y="1149125"/>
            <a:ext cx="29931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dk1"/>
                </a:solidFill>
                <a:latin typeface="Times New Roman"/>
                <a:ea typeface="Times New Roman"/>
                <a:cs typeface="Times New Roman"/>
                <a:sym typeface="Times New Roman"/>
              </a:rPr>
              <a:t>Method 2</a:t>
            </a:r>
            <a:endParaRPr>
              <a:solidFill>
                <a:schemeClr val="dk1"/>
              </a:solidFill>
            </a:endParaRPr>
          </a:p>
        </p:txBody>
      </p:sp>
      <p:pic>
        <p:nvPicPr>
          <p:cNvPr id="150" name="Google Shape;150;p22"/>
          <p:cNvPicPr preferRelativeResize="0"/>
          <p:nvPr/>
        </p:nvPicPr>
        <p:blipFill>
          <a:blip r:embed="rId3">
            <a:alphaModFix/>
          </a:blip>
          <a:stretch>
            <a:fillRect/>
          </a:stretch>
        </p:blipFill>
        <p:spPr>
          <a:xfrm>
            <a:off x="3849000" y="1427450"/>
            <a:ext cx="4132276" cy="26011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p:nvPr/>
        </p:nvSpPr>
        <p:spPr>
          <a:xfrm>
            <a:off x="373950" y="1040675"/>
            <a:ext cx="3993900" cy="362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txBox="1"/>
          <p:nvPr>
            <p:ph idx="1" type="body"/>
          </p:nvPr>
        </p:nvSpPr>
        <p:spPr>
          <a:xfrm>
            <a:off x="489000" y="1285050"/>
            <a:ext cx="3993900" cy="330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We used Convolutional Neural Networks to complete this project</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The three types of layers are:</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AutoNum type="arabicParenR"/>
            </a:pPr>
            <a:r>
              <a:rPr lang="en">
                <a:solidFill>
                  <a:schemeClr val="dk1"/>
                </a:solidFill>
                <a:latin typeface="Times New Roman"/>
                <a:ea typeface="Times New Roman"/>
                <a:cs typeface="Times New Roman"/>
                <a:sym typeface="Times New Roman"/>
              </a:rPr>
              <a:t>Input layer:  Responsible for taking input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arenR"/>
            </a:pPr>
            <a:r>
              <a:rPr lang="en">
                <a:solidFill>
                  <a:schemeClr val="dk1"/>
                </a:solidFill>
                <a:latin typeface="Times New Roman"/>
                <a:ea typeface="Times New Roman"/>
                <a:cs typeface="Times New Roman"/>
                <a:sym typeface="Times New Roman"/>
              </a:rPr>
              <a:t>Hidden layers: Are in the inside layers which process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arenR"/>
            </a:pPr>
            <a:r>
              <a:rPr lang="en">
                <a:solidFill>
                  <a:schemeClr val="dk1"/>
                </a:solidFill>
                <a:latin typeface="Times New Roman"/>
                <a:ea typeface="Times New Roman"/>
                <a:cs typeface="Times New Roman"/>
                <a:sym typeface="Times New Roman"/>
              </a:rPr>
              <a:t>Output layer: Responsible for giving the output data (prediction).</a:t>
            </a:r>
            <a:endParaRPr>
              <a:solidFill>
                <a:schemeClr val="dk1"/>
              </a:solidFill>
              <a:latin typeface="Times New Roman"/>
              <a:ea typeface="Times New Roman"/>
              <a:cs typeface="Times New Roman"/>
              <a:sym typeface="Times New Roman"/>
            </a:endParaRPr>
          </a:p>
        </p:txBody>
      </p:sp>
      <p:sp>
        <p:nvSpPr>
          <p:cNvPr id="157" name="Google Shape;157;p23"/>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Model Creation</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158" name="Google Shape;158;p23"/>
          <p:cNvSpPr/>
          <p:nvPr/>
        </p:nvSpPr>
        <p:spPr>
          <a:xfrm>
            <a:off x="4572000" y="1040675"/>
            <a:ext cx="3993900" cy="3627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ph idx="1" type="body"/>
          </p:nvPr>
        </p:nvSpPr>
        <p:spPr>
          <a:xfrm>
            <a:off x="4572000" y="1364350"/>
            <a:ext cx="411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Transfer Learning</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ResNet50</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Pre-trained model with 50 layers.</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Trained on over 1 million images.</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chemeClr val="dk1"/>
                </a:solidFill>
                <a:latin typeface="Times New Roman"/>
                <a:ea typeface="Times New Roman"/>
                <a:cs typeface="Times New Roman"/>
                <a:sym typeface="Times New Roman"/>
              </a:rPr>
              <a:t>Can determine the object in the image, can identify 1000 different objects.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body"/>
          </p:nvPr>
        </p:nvSpPr>
        <p:spPr>
          <a:xfrm>
            <a:off x="311700" y="1142575"/>
            <a:ext cx="8520600" cy="1429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200">
                <a:solidFill>
                  <a:schemeClr val="dk1"/>
                </a:solidFill>
                <a:highlight>
                  <a:srgbClr val="2B2B2B"/>
                </a:highlight>
                <a:latin typeface="Courier New"/>
                <a:ea typeface="Courier New"/>
                <a:cs typeface="Courier New"/>
                <a:sym typeface="Courier New"/>
              </a:rPr>
              <a:t># You can see after the 90th image it gives you an error IOError: image file truncated (80 bytes not processed)</a:t>
            </a:r>
            <a:endParaRPr sz="1000">
              <a:solidFill>
                <a:srgbClr val="808080"/>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chemeClr val="dk1"/>
                </a:solidFill>
                <a:highlight>
                  <a:srgbClr val="2B2B2B"/>
                </a:highlight>
                <a:latin typeface="Courier New"/>
                <a:ea typeface="Courier New"/>
                <a:cs typeface="Courier New"/>
                <a:sym typeface="Courier New"/>
              </a:rPr>
              <a:t># To fix this just add this statement above your call stack</a:t>
            </a:r>
            <a:endParaRPr sz="1200">
              <a:solidFill>
                <a:schemeClr val="dk1"/>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rgbClr val="A9B7C6"/>
                </a:solidFill>
                <a:highlight>
                  <a:srgbClr val="2B2B2B"/>
                </a:highlight>
                <a:latin typeface="Courier New"/>
                <a:ea typeface="Courier New"/>
                <a:cs typeface="Courier New"/>
                <a:sym typeface="Courier New"/>
              </a:rPr>
              <a:t>ImageFile.LOAD_TRUNCATED_IMAGES = </a:t>
            </a:r>
            <a:r>
              <a:rPr lang="en" sz="1200">
                <a:solidFill>
                  <a:srgbClr val="CC7832"/>
                </a:solidFill>
                <a:highlight>
                  <a:srgbClr val="2B2B2B"/>
                </a:highlight>
                <a:latin typeface="Courier New"/>
                <a:ea typeface="Courier New"/>
                <a:cs typeface="Courier New"/>
                <a:sym typeface="Courier New"/>
              </a:rPr>
              <a:t>True</a:t>
            </a:r>
            <a:endParaRPr sz="12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165" name="Google Shape;165;p24"/>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Troubleshooting</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166" name="Google Shape;166;p24"/>
          <p:cNvSpPr txBox="1"/>
          <p:nvPr>
            <p:ph idx="1" type="body"/>
          </p:nvPr>
        </p:nvSpPr>
        <p:spPr>
          <a:xfrm>
            <a:off x="384800" y="2781525"/>
            <a:ext cx="8520600" cy="14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highlight>
                  <a:srgbClr val="2B2B2B"/>
                </a:highlight>
                <a:latin typeface="Courier New"/>
                <a:ea typeface="Courier New"/>
                <a:cs typeface="Courier New"/>
                <a:sym typeface="Courier New"/>
              </a:rPr>
              <a:t>We did not have enough ram to run our initial model</a:t>
            </a:r>
            <a:endParaRPr sz="1000">
              <a:solidFill>
                <a:srgbClr val="808080"/>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200">
                <a:solidFill>
                  <a:schemeClr val="dk1"/>
                </a:solidFill>
                <a:highlight>
                  <a:srgbClr val="2B2B2B"/>
                </a:highlight>
                <a:latin typeface="Courier New"/>
                <a:ea typeface="Courier New"/>
                <a:cs typeface="Courier New"/>
                <a:sym typeface="Courier New"/>
              </a:rPr>
              <a:t># To fix this we changed our target input shape to (224,224,3) or smaller</a:t>
            </a:r>
            <a:endParaRPr sz="12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5"/>
          <p:cNvSpPr/>
          <p:nvPr/>
        </p:nvSpPr>
        <p:spPr>
          <a:xfrm>
            <a:off x="148650" y="1080225"/>
            <a:ext cx="8889600" cy="38751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ph idx="1" type="body"/>
          </p:nvPr>
        </p:nvSpPr>
        <p:spPr>
          <a:xfrm>
            <a:off x="441000" y="1273575"/>
            <a:ext cx="8304900" cy="348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200"/>
              </a:spcBef>
              <a:spcAft>
                <a:spcPts val="0"/>
              </a:spcAft>
              <a:buNone/>
            </a:pPr>
            <a:r>
              <a:rPr lang="en" sz="1900">
                <a:solidFill>
                  <a:schemeClr val="lt1"/>
                </a:solidFill>
                <a:latin typeface="Times New Roman"/>
                <a:ea typeface="Times New Roman"/>
                <a:cs typeface="Times New Roman"/>
                <a:sym typeface="Times New Roman"/>
              </a:rPr>
              <a:t>We tried different version of our base CNN model,  by adding/taking out layers, changing batch size, increasing epochs…</a:t>
            </a:r>
            <a:endParaRPr sz="1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1900">
                <a:solidFill>
                  <a:schemeClr val="lt1"/>
                </a:solidFill>
                <a:latin typeface="Times New Roman"/>
                <a:ea typeface="Times New Roman"/>
                <a:cs typeface="Times New Roman"/>
                <a:sym typeface="Times New Roman"/>
              </a:rPr>
              <a:t>For our base model we decided to use only dense layers (no conv2d, pooling layers).</a:t>
            </a:r>
            <a:endParaRPr sz="1900">
              <a:solidFill>
                <a:schemeClr val="lt1"/>
              </a:solidFill>
              <a:latin typeface="Times New Roman"/>
              <a:ea typeface="Times New Roman"/>
              <a:cs typeface="Times New Roman"/>
              <a:sym typeface="Times New Roman"/>
            </a:endParaRPr>
          </a:p>
          <a:p>
            <a:pPr indent="0" lvl="0" marL="0" rtl="0" algn="l">
              <a:spcBef>
                <a:spcPts val="1200"/>
              </a:spcBef>
              <a:spcAft>
                <a:spcPts val="1200"/>
              </a:spcAft>
              <a:buNone/>
            </a:pPr>
            <a:r>
              <a:rPr lang="en" sz="1900">
                <a:solidFill>
                  <a:schemeClr val="lt1"/>
                </a:solidFill>
                <a:latin typeface="Times New Roman"/>
                <a:ea typeface="Times New Roman"/>
                <a:cs typeface="Times New Roman"/>
                <a:sym typeface="Times New Roman"/>
              </a:rPr>
              <a:t>Making the image size larger meant our model had a higher potential to learn; it was able to learn more before performance started to degrade.</a:t>
            </a:r>
            <a:endParaRPr sz="1900">
              <a:solidFill>
                <a:schemeClr val="lt1"/>
              </a:solidFill>
              <a:latin typeface="Times New Roman"/>
              <a:ea typeface="Times New Roman"/>
              <a:cs typeface="Times New Roman"/>
              <a:sym typeface="Times New Roman"/>
            </a:endParaRPr>
          </a:p>
        </p:txBody>
      </p:sp>
      <p:sp>
        <p:nvSpPr>
          <p:cNvPr id="173" name="Google Shape;173;p25"/>
          <p:cNvSpPr txBox="1"/>
          <p:nvPr>
            <p:ph type="title"/>
          </p:nvPr>
        </p:nvSpPr>
        <p:spPr>
          <a:xfrm>
            <a:off x="148650" y="89200"/>
            <a:ext cx="8889600" cy="8325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Improvements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Although we ran different versions of our model and different pretrained models our highest training accuracy was </a:t>
            </a:r>
            <a:r>
              <a:rPr lang="en">
                <a:solidFill>
                  <a:schemeClr val="dk1"/>
                </a:solidFill>
                <a:latin typeface="Times New Roman"/>
                <a:ea typeface="Times New Roman"/>
                <a:cs typeface="Times New Roman"/>
                <a:sym typeface="Times New Roman"/>
              </a:rPr>
              <a:t>roughly</a:t>
            </a:r>
            <a:r>
              <a:rPr lang="en">
                <a:solidFill>
                  <a:schemeClr val="dk1"/>
                </a:solidFill>
                <a:latin typeface="Times New Roman"/>
                <a:ea typeface="Times New Roman"/>
                <a:cs typeface="Times New Roman"/>
                <a:sym typeface="Times New Roman"/>
              </a:rPr>
              <a:t> 17%</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However compared to our first few runs barely reaching 1% getting it to 17% tells us there is potential in creating an accurate model if given more time.</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An additional </a:t>
            </a:r>
            <a:r>
              <a:rPr lang="en">
                <a:solidFill>
                  <a:schemeClr val="dk1"/>
                </a:solidFill>
                <a:latin typeface="Times New Roman"/>
                <a:ea typeface="Times New Roman"/>
                <a:cs typeface="Times New Roman"/>
                <a:sym typeface="Times New Roman"/>
              </a:rPr>
              <a:t>improvement is our loss dropped from 9.00 to 3.00</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9" name="Google Shape;179;p26"/>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Results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152400" y="1515475"/>
            <a:ext cx="4278574" cy="3208925"/>
          </a:xfrm>
          <a:prstGeom prst="rect">
            <a:avLst/>
          </a:prstGeom>
          <a:noFill/>
          <a:ln>
            <a:noFill/>
          </a:ln>
        </p:spPr>
      </p:pic>
      <p:pic>
        <p:nvPicPr>
          <p:cNvPr id="185" name="Google Shape;185;p27"/>
          <p:cNvPicPr preferRelativeResize="0"/>
          <p:nvPr/>
        </p:nvPicPr>
        <p:blipFill>
          <a:blip r:embed="rId4">
            <a:alphaModFix/>
          </a:blip>
          <a:stretch>
            <a:fillRect/>
          </a:stretch>
        </p:blipFill>
        <p:spPr>
          <a:xfrm>
            <a:off x="4867226" y="152400"/>
            <a:ext cx="4124374" cy="3093281"/>
          </a:xfrm>
          <a:prstGeom prst="rect">
            <a:avLst/>
          </a:prstGeom>
          <a:noFill/>
          <a:ln>
            <a:noFill/>
          </a:ln>
        </p:spPr>
      </p:pic>
      <p:sp>
        <p:nvSpPr>
          <p:cNvPr id="186" name="Google Shape;186;p27"/>
          <p:cNvSpPr txBox="1"/>
          <p:nvPr>
            <p:ph type="title"/>
          </p:nvPr>
        </p:nvSpPr>
        <p:spPr>
          <a:xfrm>
            <a:off x="523250" y="560600"/>
            <a:ext cx="3317700" cy="743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latin typeface="Times New Roman"/>
                <a:ea typeface="Times New Roman"/>
                <a:cs typeface="Times New Roman"/>
                <a:sym typeface="Times New Roman"/>
              </a:rPr>
              <a:t>Accuracy</a:t>
            </a:r>
            <a:endParaRPr b="1" sz="4000">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187" name="Google Shape;187;p27"/>
          <p:cNvSpPr txBox="1"/>
          <p:nvPr>
            <p:ph type="title"/>
          </p:nvPr>
        </p:nvSpPr>
        <p:spPr>
          <a:xfrm>
            <a:off x="5270563" y="3618750"/>
            <a:ext cx="3317700" cy="743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latin typeface="Times New Roman"/>
                <a:ea typeface="Times New Roman"/>
                <a:cs typeface="Times New Roman"/>
                <a:sym typeface="Times New Roman"/>
              </a:rPr>
              <a:t>Loss</a:t>
            </a:r>
            <a:endParaRPr b="1" sz="4000">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p:nvPr/>
        </p:nvSpPr>
        <p:spPr>
          <a:xfrm>
            <a:off x="327050" y="1050500"/>
            <a:ext cx="8505300" cy="3399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ph idx="1" type="body"/>
          </p:nvPr>
        </p:nvSpPr>
        <p:spPr>
          <a:xfrm>
            <a:off x="311700" y="1043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chemeClr val="dk1"/>
                </a:solidFill>
                <a:latin typeface="Times New Roman"/>
                <a:ea typeface="Times New Roman"/>
                <a:cs typeface="Times New Roman"/>
                <a:sym typeface="Times New Roman"/>
              </a:rPr>
              <a:t>We had some issues with our technology:</a:t>
            </a:r>
            <a:endParaRPr sz="2300">
              <a:solidFill>
                <a:schemeClr val="dk1"/>
              </a:solidFill>
              <a:latin typeface="Times New Roman"/>
              <a:ea typeface="Times New Roman"/>
              <a:cs typeface="Times New Roman"/>
              <a:sym typeface="Times New Roman"/>
            </a:endParaRPr>
          </a:p>
          <a:p>
            <a:pPr indent="-374650" lvl="0" marL="457200" rtl="0" algn="l">
              <a:spcBef>
                <a:spcPts val="120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Not enough storage in our computers to hold all data.</a:t>
            </a:r>
            <a:endParaRPr sz="2300">
              <a:solidFill>
                <a:schemeClr val="dk1"/>
              </a:solidFill>
              <a:latin typeface="Times New Roman"/>
              <a:ea typeface="Times New Roman"/>
              <a:cs typeface="Times New Roman"/>
              <a:sym typeface="Times New Roman"/>
            </a:endParaRPr>
          </a:p>
          <a:p>
            <a:pPr indent="-374650" lvl="0" marL="457200" rtl="0" algn="l">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Not enough ram in our computers to run the model.</a:t>
            </a:r>
            <a:endParaRPr sz="2300">
              <a:solidFill>
                <a:schemeClr val="dk1"/>
              </a:solidFill>
              <a:latin typeface="Times New Roman"/>
              <a:ea typeface="Times New Roman"/>
              <a:cs typeface="Times New Roman"/>
              <a:sym typeface="Times New Roman"/>
            </a:endParaRPr>
          </a:p>
          <a:p>
            <a:pPr indent="-374650" lvl="0" marL="457200" rtl="0" algn="l">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Our CPU’s were running at 100% the entire fitting process so if would be more beneficial if we had better or faster CPU’s to be able to run our models more times.</a:t>
            </a:r>
            <a:endParaRPr sz="2300">
              <a:solidFill>
                <a:schemeClr val="dk1"/>
              </a:solidFill>
              <a:latin typeface="Times New Roman"/>
              <a:ea typeface="Times New Roman"/>
              <a:cs typeface="Times New Roman"/>
              <a:sym typeface="Times New Roman"/>
            </a:endParaRPr>
          </a:p>
        </p:txBody>
      </p:sp>
      <p:sp>
        <p:nvSpPr>
          <p:cNvPr id="194" name="Google Shape;194;p28"/>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Bottlenecks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1" type="body"/>
          </p:nvPr>
        </p:nvSpPr>
        <p:spPr>
          <a:xfrm>
            <a:off x="1052550" y="9930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With more powerful computers, we could test our model on the full image datasets, decreasing bottleneck.</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sz="1900">
                <a:solidFill>
                  <a:schemeClr val="dk1"/>
                </a:solidFill>
                <a:latin typeface="Times New Roman"/>
                <a:ea typeface="Times New Roman"/>
                <a:cs typeface="Times New Roman"/>
                <a:sym typeface="Times New Roman"/>
              </a:rPr>
              <a:t>Build on to our code to create a fully functioning and friendly model that detects whether the painting is authentic or forgery.</a:t>
            </a:r>
            <a:endParaRPr sz="1900">
              <a:solidFill>
                <a:schemeClr val="dk1"/>
              </a:solidFill>
              <a:latin typeface="Times New Roman"/>
              <a:ea typeface="Times New Roman"/>
              <a:cs typeface="Times New Roman"/>
              <a:sym typeface="Times New Roman"/>
            </a:endParaRPr>
          </a:p>
        </p:txBody>
      </p:sp>
      <p:sp>
        <p:nvSpPr>
          <p:cNvPr id="200" name="Google Shape;200;p29"/>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Further Investigation</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pic>
        <p:nvPicPr>
          <p:cNvPr id="201" name="Google Shape;201;p29"/>
          <p:cNvPicPr preferRelativeResize="0"/>
          <p:nvPr/>
        </p:nvPicPr>
        <p:blipFill>
          <a:blip r:embed="rId3">
            <a:alphaModFix/>
          </a:blip>
          <a:stretch>
            <a:fillRect/>
          </a:stretch>
        </p:blipFill>
        <p:spPr>
          <a:xfrm>
            <a:off x="706401" y="2818088"/>
            <a:ext cx="3035675" cy="1705675"/>
          </a:xfrm>
          <a:prstGeom prst="rect">
            <a:avLst/>
          </a:prstGeom>
          <a:noFill/>
          <a:ln>
            <a:noFill/>
          </a:ln>
        </p:spPr>
      </p:pic>
      <p:pic>
        <p:nvPicPr>
          <p:cNvPr id="202" name="Google Shape;202;p29"/>
          <p:cNvPicPr preferRelativeResize="0"/>
          <p:nvPr/>
        </p:nvPicPr>
        <p:blipFill>
          <a:blip r:embed="rId4">
            <a:alphaModFix/>
          </a:blip>
          <a:stretch>
            <a:fillRect/>
          </a:stretch>
        </p:blipFill>
        <p:spPr>
          <a:xfrm>
            <a:off x="5219113" y="2766050"/>
            <a:ext cx="2524125" cy="180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Takeaways</a:t>
            </a:r>
            <a:endParaRPr/>
          </a:p>
        </p:txBody>
      </p:sp>
      <p:sp>
        <p:nvSpPr>
          <p:cNvPr id="208" name="Google Shape;20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Data cleaning is very important. </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900">
                <a:solidFill>
                  <a:schemeClr val="dk1"/>
                </a:solidFill>
                <a:latin typeface="Times New Roman"/>
                <a:ea typeface="Times New Roman"/>
                <a:cs typeface="Times New Roman"/>
                <a:sym typeface="Times New Roman"/>
              </a:rPr>
              <a:t>Having the best dataset will result in the best model, model’s need a lot of data to be able to learn.</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209" name="Google Shape;209;p30"/>
          <p:cNvSpPr txBox="1"/>
          <p:nvPr>
            <p:ph type="title"/>
          </p:nvPr>
        </p:nvSpPr>
        <p:spPr>
          <a:xfrm>
            <a:off x="376400" y="27432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Major Takeaways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pic>
        <p:nvPicPr>
          <p:cNvPr id="210" name="Google Shape;210;p30"/>
          <p:cNvPicPr preferRelativeResize="0"/>
          <p:nvPr/>
        </p:nvPicPr>
        <p:blipFill>
          <a:blip r:embed="rId3">
            <a:alphaModFix/>
          </a:blip>
          <a:stretch>
            <a:fillRect/>
          </a:stretch>
        </p:blipFill>
        <p:spPr>
          <a:xfrm>
            <a:off x="669975" y="2713545"/>
            <a:ext cx="3404250" cy="1855325"/>
          </a:xfrm>
          <a:prstGeom prst="rect">
            <a:avLst/>
          </a:prstGeom>
          <a:noFill/>
          <a:ln>
            <a:noFill/>
          </a:ln>
        </p:spPr>
      </p:pic>
      <p:pic>
        <p:nvPicPr>
          <p:cNvPr id="211" name="Google Shape;211;p30"/>
          <p:cNvPicPr preferRelativeResize="0"/>
          <p:nvPr/>
        </p:nvPicPr>
        <p:blipFill>
          <a:blip r:embed="rId4">
            <a:alphaModFix/>
          </a:blip>
          <a:stretch>
            <a:fillRect/>
          </a:stretch>
        </p:blipFill>
        <p:spPr>
          <a:xfrm>
            <a:off x="4501677" y="2813052"/>
            <a:ext cx="3561640" cy="165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Ethical Considerations</a:t>
            </a:r>
            <a:endParaRPr/>
          </a:p>
        </p:txBody>
      </p:sp>
      <p:sp>
        <p:nvSpPr>
          <p:cNvPr id="217" name="Google Shape;217;p31"/>
          <p:cNvSpPr txBox="1"/>
          <p:nvPr>
            <p:ph idx="1" type="body"/>
          </p:nvPr>
        </p:nvSpPr>
        <p:spPr>
          <a:xfrm>
            <a:off x="279225" y="1306600"/>
            <a:ext cx="8520600" cy="3416400"/>
          </a:xfrm>
          <a:prstGeom prst="rect">
            <a:avLst/>
          </a:prstGeom>
        </p:spPr>
        <p:txBody>
          <a:bodyPr anchorCtr="0" anchor="t" bIns="91425" lIns="91425" spcFirstLastPara="1" rIns="91425" wrap="square" tIns="91425">
            <a:normAutofit/>
          </a:bodyPr>
          <a:lstStyle/>
          <a:p>
            <a:pPr indent="-317500" lvl="0" marL="457200" rtl="0" algn="l">
              <a:spcBef>
                <a:spcPts val="6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Precision was more important than accuracy for us for some reasons: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If we were trying to determine if a painting is a forgery we would want to be precise since “</a:t>
            </a:r>
            <a:r>
              <a:rPr lang="en">
                <a:solidFill>
                  <a:schemeClr val="dk1"/>
                </a:solidFill>
                <a:latin typeface="Times New Roman"/>
                <a:ea typeface="Times New Roman"/>
                <a:cs typeface="Times New Roman"/>
                <a:sym typeface="Times New Roman"/>
              </a:rPr>
              <a:t>accurate</a:t>
            </a:r>
            <a:r>
              <a:rPr lang="en">
                <a:solidFill>
                  <a:schemeClr val="dk1"/>
                </a:solidFill>
                <a:latin typeface="Times New Roman"/>
                <a:ea typeface="Times New Roman"/>
                <a:cs typeface="Times New Roman"/>
                <a:sym typeface="Times New Roman"/>
              </a:rPr>
              <a:t>” might mean we tell a lot of people the incorrect information.</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Precision works better for predictions and allows us to improve our models.</a:t>
            </a:r>
            <a:endParaRPr>
              <a:solidFill>
                <a:schemeClr val="dk1"/>
              </a:solidFill>
              <a:latin typeface="Times New Roman"/>
              <a:ea typeface="Times New Roman"/>
              <a:cs typeface="Times New Roman"/>
              <a:sym typeface="Times New Roman"/>
            </a:endParaRPr>
          </a:p>
        </p:txBody>
      </p:sp>
      <p:sp>
        <p:nvSpPr>
          <p:cNvPr id="218" name="Google Shape;218;p31"/>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Ethical Considerations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287400" y="158575"/>
            <a:ext cx="8582400" cy="72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298325" y="1109975"/>
            <a:ext cx="2596800" cy="36567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5964500" y="1109975"/>
            <a:ext cx="2596800" cy="3656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632150" y="1175925"/>
            <a:ext cx="2596800" cy="3656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type="title"/>
          </p:nvPr>
        </p:nvSpPr>
        <p:spPr>
          <a:xfrm>
            <a:off x="1052550" y="89225"/>
            <a:ext cx="7038900" cy="47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chemeClr val="lt1"/>
                </a:solidFill>
                <a:latin typeface="Times New Roman"/>
                <a:ea typeface="Times New Roman"/>
                <a:cs typeface="Times New Roman"/>
                <a:sym typeface="Times New Roman"/>
              </a:rPr>
              <a:t>Our Team</a:t>
            </a:r>
            <a:endParaRPr b="1" sz="4800">
              <a:solidFill>
                <a:schemeClr val="lt1"/>
              </a:solidFill>
              <a:latin typeface="Times New Roman"/>
              <a:ea typeface="Times New Roman"/>
              <a:cs typeface="Times New Roman"/>
              <a:sym typeface="Times New Roman"/>
            </a:endParaRPr>
          </a:p>
        </p:txBody>
      </p:sp>
      <p:pic>
        <p:nvPicPr>
          <p:cNvPr id="73" name="Google Shape;73;p14"/>
          <p:cNvPicPr preferRelativeResize="0"/>
          <p:nvPr/>
        </p:nvPicPr>
        <p:blipFill rotWithShape="1">
          <a:blip r:embed="rId3">
            <a:alphaModFix/>
          </a:blip>
          <a:srcRect b="0" l="12339" r="8814" t="0"/>
          <a:stretch/>
        </p:blipFill>
        <p:spPr>
          <a:xfrm>
            <a:off x="1097975" y="2761575"/>
            <a:ext cx="1527276" cy="1937150"/>
          </a:xfrm>
          <a:prstGeom prst="rect">
            <a:avLst/>
          </a:prstGeom>
          <a:noFill/>
          <a:ln>
            <a:noFill/>
          </a:ln>
        </p:spPr>
      </p:pic>
      <p:pic>
        <p:nvPicPr>
          <p:cNvPr id="74" name="Google Shape;74;p14"/>
          <p:cNvPicPr preferRelativeResize="0"/>
          <p:nvPr/>
        </p:nvPicPr>
        <p:blipFill rotWithShape="1">
          <a:blip r:embed="rId4">
            <a:alphaModFix/>
          </a:blip>
          <a:srcRect b="18943" l="0" r="0" t="0"/>
          <a:stretch/>
        </p:blipFill>
        <p:spPr>
          <a:xfrm>
            <a:off x="6509851" y="2790684"/>
            <a:ext cx="1476600" cy="1811294"/>
          </a:xfrm>
          <a:prstGeom prst="rect">
            <a:avLst/>
          </a:prstGeom>
          <a:noFill/>
          <a:ln>
            <a:noFill/>
          </a:ln>
        </p:spPr>
      </p:pic>
      <p:sp>
        <p:nvSpPr>
          <p:cNvPr id="75" name="Google Shape;75;p14"/>
          <p:cNvSpPr txBox="1"/>
          <p:nvPr/>
        </p:nvSpPr>
        <p:spPr>
          <a:xfrm>
            <a:off x="777675" y="1241875"/>
            <a:ext cx="23091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chemeClr val="dk1"/>
                </a:solidFill>
                <a:latin typeface="Times New Roman"/>
                <a:ea typeface="Times New Roman"/>
                <a:cs typeface="Times New Roman"/>
                <a:sym typeface="Times New Roman"/>
              </a:rPr>
              <a:t>Rodrigo Mouron</a:t>
            </a:r>
            <a:endParaRPr b="1" sz="1700" u="sng">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Senior</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Bachelor of Science </a:t>
            </a:r>
            <a:r>
              <a:rPr b="1" lang="en" sz="1500">
                <a:solidFill>
                  <a:schemeClr val="dk1"/>
                </a:solidFill>
                <a:latin typeface="Times New Roman"/>
                <a:ea typeface="Times New Roman"/>
                <a:cs typeface="Times New Roman"/>
                <a:sym typeface="Times New Roman"/>
              </a:rPr>
              <a:t>in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Computer Engineering, Data Analytics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 name="Google Shape;76;p14"/>
          <p:cNvSpPr txBox="1"/>
          <p:nvPr/>
        </p:nvSpPr>
        <p:spPr>
          <a:xfrm>
            <a:off x="5861100" y="1272775"/>
            <a:ext cx="3008700" cy="200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latin typeface="Times New Roman"/>
                <a:ea typeface="Times New Roman"/>
                <a:cs typeface="Times New Roman"/>
                <a:sym typeface="Times New Roman"/>
              </a:rPr>
              <a:t>Kaveon Ware</a:t>
            </a:r>
            <a:endParaRPr b="1" sz="1500" u="sng">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Sophomore</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Bachelor of Science </a:t>
            </a:r>
            <a:r>
              <a:rPr b="1" lang="en" sz="1500">
                <a:solidFill>
                  <a:schemeClr val="dk1"/>
                </a:solidFill>
                <a:latin typeface="Times New Roman"/>
                <a:ea typeface="Times New Roman"/>
                <a:cs typeface="Times New Roman"/>
                <a:sym typeface="Times New Roman"/>
              </a:rPr>
              <a:t>in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Industrial Technology Management Applied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7" name="Google Shape;77;p14"/>
          <p:cNvPicPr preferRelativeResize="0"/>
          <p:nvPr/>
        </p:nvPicPr>
        <p:blipFill>
          <a:blip r:embed="rId5">
            <a:alphaModFix/>
          </a:blip>
          <a:stretch>
            <a:fillRect/>
          </a:stretch>
        </p:blipFill>
        <p:spPr>
          <a:xfrm>
            <a:off x="1097975" y="2761575"/>
            <a:ext cx="1527274" cy="1937151"/>
          </a:xfrm>
          <a:prstGeom prst="rect">
            <a:avLst/>
          </a:prstGeom>
          <a:noFill/>
          <a:ln>
            <a:noFill/>
          </a:ln>
        </p:spPr>
      </p:pic>
      <p:pic>
        <p:nvPicPr>
          <p:cNvPr id="78" name="Google Shape;78;p14"/>
          <p:cNvPicPr preferRelativeResize="0"/>
          <p:nvPr/>
        </p:nvPicPr>
        <p:blipFill>
          <a:blip r:embed="rId5">
            <a:alphaModFix/>
          </a:blip>
          <a:stretch>
            <a:fillRect/>
          </a:stretch>
        </p:blipFill>
        <p:spPr>
          <a:xfrm>
            <a:off x="6499263" y="2790675"/>
            <a:ext cx="1527274" cy="1937151"/>
          </a:xfrm>
          <a:prstGeom prst="rect">
            <a:avLst/>
          </a:prstGeom>
          <a:noFill/>
          <a:ln>
            <a:noFill/>
          </a:ln>
        </p:spPr>
      </p:pic>
      <p:pic>
        <p:nvPicPr>
          <p:cNvPr id="79" name="Google Shape;79;p14"/>
          <p:cNvPicPr preferRelativeResize="0"/>
          <p:nvPr/>
        </p:nvPicPr>
        <p:blipFill>
          <a:blip r:embed="rId5">
            <a:alphaModFix/>
          </a:blip>
          <a:stretch>
            <a:fillRect/>
          </a:stretch>
        </p:blipFill>
        <p:spPr>
          <a:xfrm>
            <a:off x="287400" y="158575"/>
            <a:ext cx="8582400" cy="723600"/>
          </a:xfrm>
          <a:prstGeom prst="rect">
            <a:avLst/>
          </a:prstGeom>
          <a:noFill/>
          <a:ln>
            <a:noFill/>
          </a:ln>
        </p:spPr>
      </p:pic>
      <p:pic>
        <p:nvPicPr>
          <p:cNvPr id="80" name="Google Shape;80;p14"/>
          <p:cNvPicPr preferRelativeResize="0"/>
          <p:nvPr/>
        </p:nvPicPr>
        <p:blipFill rotWithShape="1">
          <a:blip r:embed="rId6">
            <a:alphaModFix/>
          </a:blip>
          <a:srcRect b="6145" l="0" r="0" t="12567"/>
          <a:stretch/>
        </p:blipFill>
        <p:spPr>
          <a:xfrm>
            <a:off x="3858426" y="2761587"/>
            <a:ext cx="1476599" cy="1800888"/>
          </a:xfrm>
          <a:prstGeom prst="rect">
            <a:avLst/>
          </a:prstGeom>
          <a:noFill/>
          <a:ln>
            <a:noFill/>
          </a:ln>
        </p:spPr>
      </p:pic>
      <p:pic>
        <p:nvPicPr>
          <p:cNvPr id="81" name="Google Shape;81;p14"/>
          <p:cNvPicPr preferRelativeResize="0"/>
          <p:nvPr/>
        </p:nvPicPr>
        <p:blipFill>
          <a:blip r:embed="rId5">
            <a:alphaModFix/>
          </a:blip>
          <a:stretch>
            <a:fillRect/>
          </a:stretch>
        </p:blipFill>
        <p:spPr>
          <a:xfrm>
            <a:off x="3858425" y="2761575"/>
            <a:ext cx="1527274" cy="1937151"/>
          </a:xfrm>
          <a:prstGeom prst="rect">
            <a:avLst/>
          </a:prstGeom>
          <a:noFill/>
          <a:ln>
            <a:noFill/>
          </a:ln>
        </p:spPr>
      </p:pic>
      <p:sp>
        <p:nvSpPr>
          <p:cNvPr id="82" name="Google Shape;82;p14"/>
          <p:cNvSpPr txBox="1"/>
          <p:nvPr/>
        </p:nvSpPr>
        <p:spPr>
          <a:xfrm>
            <a:off x="3442163" y="1241875"/>
            <a:ext cx="23091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chemeClr val="dk1"/>
                </a:solidFill>
                <a:latin typeface="Times New Roman"/>
                <a:ea typeface="Times New Roman"/>
                <a:cs typeface="Times New Roman"/>
                <a:sym typeface="Times New Roman"/>
              </a:rPr>
              <a:t>Anh Tran</a:t>
            </a:r>
            <a:endParaRPr b="1" sz="1700" u="sng">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Sophomore</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Bachelor of Science </a:t>
            </a:r>
            <a:r>
              <a:rPr b="1" lang="en" sz="1500">
                <a:solidFill>
                  <a:schemeClr val="dk1"/>
                </a:solidFill>
                <a:latin typeface="Times New Roman"/>
                <a:ea typeface="Times New Roman"/>
                <a:cs typeface="Times New Roman"/>
                <a:sym typeface="Times New Roman"/>
              </a:rPr>
              <a:t>in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Data Science, Mathematics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224" name="Google Shape;22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Thank you to the following organizations for the opportunity to learn more on machine learning and implementing a project that we are proud to present.</a:t>
            </a:r>
            <a:endParaRPr>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
                <a:solidFill>
                  <a:schemeClr val="dk1"/>
                </a:solidFill>
                <a:latin typeface="Times New Roman"/>
                <a:ea typeface="Times New Roman"/>
                <a:cs typeface="Times New Roman"/>
                <a:sym typeface="Times New Roman"/>
              </a:rPr>
              <a:t>NACME</a:t>
            </a:r>
            <a:endParaRPr b="1">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
                <a:solidFill>
                  <a:schemeClr val="dk1"/>
                </a:solidFill>
                <a:latin typeface="Times New Roman"/>
                <a:ea typeface="Times New Roman"/>
                <a:cs typeface="Times New Roman"/>
                <a:sym typeface="Times New Roman"/>
              </a:rPr>
              <a:t>Google</a:t>
            </a:r>
            <a:endParaRPr b="1">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
                <a:solidFill>
                  <a:schemeClr val="dk1"/>
                </a:solidFill>
                <a:latin typeface="Times New Roman"/>
                <a:ea typeface="Times New Roman"/>
                <a:cs typeface="Times New Roman"/>
                <a:sym typeface="Times New Roman"/>
              </a:rPr>
              <a:t>University of Arkansas</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Thank you to all the individuals who helped us through this program:</a:t>
            </a:r>
            <a:endParaRPr>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
                <a:solidFill>
                  <a:schemeClr val="dk1"/>
                </a:solidFill>
                <a:latin typeface="Times New Roman"/>
                <a:ea typeface="Times New Roman"/>
                <a:cs typeface="Times New Roman"/>
                <a:sym typeface="Times New Roman"/>
              </a:rPr>
              <a:t>Dr. Le		Dr. Luu		Dr. Zhang		Dr. Rainwater	Dr. Baker</a:t>
            </a:r>
            <a:endParaRPr b="1">
              <a:solidFill>
                <a:schemeClr val="dk1"/>
              </a:solidFill>
              <a:latin typeface="Times New Roman"/>
              <a:ea typeface="Times New Roman"/>
              <a:cs typeface="Times New Roman"/>
              <a:sym typeface="Times New Roman"/>
            </a:endParaRPr>
          </a:p>
          <a:p>
            <a:pPr indent="0" lvl="0" marL="0" rtl="0" algn="ctr">
              <a:spcBef>
                <a:spcPts val="1200"/>
              </a:spcBef>
              <a:spcAft>
                <a:spcPts val="1200"/>
              </a:spcAft>
              <a:buNone/>
            </a:pPr>
            <a:r>
              <a:rPr b="1" lang="en">
                <a:solidFill>
                  <a:schemeClr val="dk1"/>
                </a:solidFill>
                <a:latin typeface="Times New Roman"/>
                <a:ea typeface="Times New Roman"/>
                <a:cs typeface="Times New Roman"/>
                <a:sym typeface="Times New Roman"/>
              </a:rPr>
              <a:t>Dat Truong		Minh Tran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
        <p:nvSpPr>
          <p:cNvPr id="225" name="Google Shape;225;p32"/>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Acknowledgement</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29" name="Shape 229"/>
        <p:cNvGrpSpPr/>
        <p:nvPr/>
      </p:nvGrpSpPr>
      <p:grpSpPr>
        <a:xfrm>
          <a:off x="0" y="0"/>
          <a:ext cx="0" cy="0"/>
          <a:chOff x="0" y="0"/>
          <a:chExt cx="0" cy="0"/>
        </a:xfrm>
      </p:grpSpPr>
      <p:sp>
        <p:nvSpPr>
          <p:cNvPr id="230" name="Google Shape;230;p33"/>
          <p:cNvSpPr txBox="1"/>
          <p:nvPr/>
        </p:nvSpPr>
        <p:spPr>
          <a:xfrm>
            <a:off x="523400" y="1340325"/>
            <a:ext cx="8205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chemeClr val="dk1"/>
                </a:solidFill>
                <a:latin typeface="Times New Roman"/>
                <a:ea typeface="Times New Roman"/>
                <a:cs typeface="Times New Roman"/>
                <a:sym typeface="Times New Roman"/>
              </a:rPr>
              <a:t>THANK Y   U!</a:t>
            </a:r>
            <a:endParaRPr b="1" sz="9600">
              <a:solidFill>
                <a:schemeClr val="dk1"/>
              </a:solidFill>
              <a:latin typeface="Times New Roman"/>
              <a:ea typeface="Times New Roman"/>
              <a:cs typeface="Times New Roman"/>
              <a:sym typeface="Times New Roman"/>
            </a:endParaRPr>
          </a:p>
        </p:txBody>
      </p:sp>
      <p:pic>
        <p:nvPicPr>
          <p:cNvPr id="231" name="Google Shape;231;p33"/>
          <p:cNvPicPr preferRelativeResize="0"/>
          <p:nvPr/>
        </p:nvPicPr>
        <p:blipFill>
          <a:blip r:embed="rId3">
            <a:alphaModFix/>
          </a:blip>
          <a:stretch>
            <a:fillRect/>
          </a:stretch>
        </p:blipFill>
        <p:spPr>
          <a:xfrm>
            <a:off x="6233000" y="1722550"/>
            <a:ext cx="897850" cy="897850"/>
          </a:xfrm>
          <a:prstGeom prst="rect">
            <a:avLst/>
          </a:prstGeom>
          <a:noFill/>
          <a:ln>
            <a:noFill/>
          </a:ln>
        </p:spPr>
      </p:pic>
      <p:pic>
        <p:nvPicPr>
          <p:cNvPr id="232" name="Google Shape;232;p33"/>
          <p:cNvPicPr preferRelativeResize="0"/>
          <p:nvPr/>
        </p:nvPicPr>
        <p:blipFill>
          <a:blip r:embed="rId4">
            <a:alphaModFix/>
          </a:blip>
          <a:stretch>
            <a:fillRect/>
          </a:stretch>
        </p:blipFill>
        <p:spPr>
          <a:xfrm>
            <a:off x="339025" y="3844450"/>
            <a:ext cx="2321027" cy="1022250"/>
          </a:xfrm>
          <a:prstGeom prst="rect">
            <a:avLst/>
          </a:prstGeom>
          <a:noFill/>
          <a:ln>
            <a:noFill/>
          </a:ln>
        </p:spPr>
      </p:pic>
      <p:pic>
        <p:nvPicPr>
          <p:cNvPr id="233" name="Google Shape;233;p33"/>
          <p:cNvPicPr preferRelativeResize="0"/>
          <p:nvPr/>
        </p:nvPicPr>
        <p:blipFill>
          <a:blip r:embed="rId5">
            <a:alphaModFix/>
          </a:blip>
          <a:stretch>
            <a:fillRect/>
          </a:stretch>
        </p:blipFill>
        <p:spPr>
          <a:xfrm>
            <a:off x="3085101" y="3813626"/>
            <a:ext cx="3244413" cy="1115273"/>
          </a:xfrm>
          <a:prstGeom prst="rect">
            <a:avLst/>
          </a:prstGeom>
          <a:noFill/>
          <a:ln>
            <a:noFill/>
          </a:ln>
        </p:spPr>
      </p:pic>
      <p:pic>
        <p:nvPicPr>
          <p:cNvPr id="234" name="Google Shape;234;p33"/>
          <p:cNvPicPr preferRelativeResize="0"/>
          <p:nvPr/>
        </p:nvPicPr>
        <p:blipFill>
          <a:blip r:embed="rId6">
            <a:alphaModFix/>
          </a:blip>
          <a:stretch>
            <a:fillRect/>
          </a:stretch>
        </p:blipFill>
        <p:spPr>
          <a:xfrm>
            <a:off x="6766400" y="3620900"/>
            <a:ext cx="1962000" cy="130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2956650" y="2781300"/>
            <a:ext cx="1943100" cy="2362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3" y="2961178"/>
            <a:ext cx="3220404" cy="2182325"/>
          </a:xfrm>
          <a:prstGeom prst="rect">
            <a:avLst/>
          </a:prstGeom>
          <a:noFill/>
          <a:ln>
            <a:noFill/>
          </a:ln>
        </p:spPr>
      </p:pic>
      <p:pic>
        <p:nvPicPr>
          <p:cNvPr id="241" name="Google Shape;241;p34"/>
          <p:cNvPicPr preferRelativeResize="0"/>
          <p:nvPr/>
        </p:nvPicPr>
        <p:blipFill>
          <a:blip r:embed="rId5">
            <a:alphaModFix/>
          </a:blip>
          <a:stretch>
            <a:fillRect/>
          </a:stretch>
        </p:blipFill>
        <p:spPr>
          <a:xfrm>
            <a:off x="4421588" y="2998225"/>
            <a:ext cx="4722412" cy="2108225"/>
          </a:xfrm>
          <a:prstGeom prst="rect">
            <a:avLst/>
          </a:prstGeom>
          <a:noFill/>
          <a:ln>
            <a:noFill/>
          </a:ln>
        </p:spPr>
      </p:pic>
      <p:pic>
        <p:nvPicPr>
          <p:cNvPr id="242" name="Google Shape;242;p34"/>
          <p:cNvPicPr preferRelativeResize="0"/>
          <p:nvPr/>
        </p:nvPicPr>
        <p:blipFill>
          <a:blip r:embed="rId6">
            <a:alphaModFix/>
          </a:blip>
          <a:stretch>
            <a:fillRect/>
          </a:stretch>
        </p:blipFill>
        <p:spPr>
          <a:xfrm>
            <a:off x="7176075" y="49550"/>
            <a:ext cx="1967925" cy="2930497"/>
          </a:xfrm>
          <a:prstGeom prst="rect">
            <a:avLst/>
          </a:prstGeom>
          <a:noFill/>
          <a:ln>
            <a:noFill/>
          </a:ln>
        </p:spPr>
      </p:pic>
      <p:pic>
        <p:nvPicPr>
          <p:cNvPr id="243" name="Google Shape;243;p34"/>
          <p:cNvPicPr preferRelativeResize="0"/>
          <p:nvPr/>
        </p:nvPicPr>
        <p:blipFill>
          <a:blip r:embed="rId7">
            <a:alphaModFix/>
          </a:blip>
          <a:stretch>
            <a:fillRect/>
          </a:stretch>
        </p:blipFill>
        <p:spPr>
          <a:xfrm>
            <a:off x="4709088" y="49550"/>
            <a:ext cx="2466975" cy="1847850"/>
          </a:xfrm>
          <a:prstGeom prst="rect">
            <a:avLst/>
          </a:prstGeom>
          <a:noFill/>
          <a:ln>
            <a:noFill/>
          </a:ln>
        </p:spPr>
      </p:pic>
      <p:pic>
        <p:nvPicPr>
          <p:cNvPr id="244" name="Google Shape;244;p34"/>
          <p:cNvPicPr preferRelativeResize="0"/>
          <p:nvPr/>
        </p:nvPicPr>
        <p:blipFill>
          <a:blip r:embed="rId8">
            <a:alphaModFix/>
          </a:blip>
          <a:stretch>
            <a:fillRect/>
          </a:stretch>
        </p:blipFill>
        <p:spPr>
          <a:xfrm>
            <a:off x="2380800" y="49550"/>
            <a:ext cx="2328291" cy="1847850"/>
          </a:xfrm>
          <a:prstGeom prst="rect">
            <a:avLst/>
          </a:prstGeom>
          <a:noFill/>
          <a:ln>
            <a:noFill/>
          </a:ln>
        </p:spPr>
      </p:pic>
      <p:pic>
        <p:nvPicPr>
          <p:cNvPr id="245" name="Google Shape;245;p34"/>
          <p:cNvPicPr preferRelativeResize="0"/>
          <p:nvPr/>
        </p:nvPicPr>
        <p:blipFill>
          <a:blip r:embed="rId9">
            <a:alphaModFix/>
          </a:blip>
          <a:stretch>
            <a:fillRect/>
          </a:stretch>
        </p:blipFill>
        <p:spPr>
          <a:xfrm>
            <a:off x="3" y="0"/>
            <a:ext cx="2380785" cy="2961175"/>
          </a:xfrm>
          <a:prstGeom prst="rect">
            <a:avLst/>
          </a:prstGeom>
          <a:noFill/>
          <a:ln>
            <a:noFill/>
          </a:ln>
        </p:spPr>
      </p:pic>
      <p:sp>
        <p:nvSpPr>
          <p:cNvPr id="246" name="Google Shape;246;p34"/>
          <p:cNvSpPr txBox="1"/>
          <p:nvPr>
            <p:ph idx="4294967295" type="ctrTitle"/>
          </p:nvPr>
        </p:nvSpPr>
        <p:spPr>
          <a:xfrm>
            <a:off x="311700" y="1048350"/>
            <a:ext cx="8520600" cy="2737500"/>
          </a:xfrm>
          <a:prstGeom prst="rect">
            <a:avLst/>
          </a:prstGeom>
          <a:solidFill>
            <a:schemeClr val="dk1"/>
          </a:solidFill>
          <a:ln cap="flat" cmpd="sng" w="9525">
            <a:solidFill>
              <a:srgbClr val="FFE599"/>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t/>
            </a:r>
            <a:endParaRPr b="1" i="1" sz="6000">
              <a:solidFill>
                <a:schemeClr val="lt1"/>
              </a:solidFill>
              <a:highlight>
                <a:schemeClr val="dk1"/>
              </a:highlight>
              <a:latin typeface="Times New Roman"/>
              <a:ea typeface="Times New Roman"/>
              <a:cs typeface="Times New Roman"/>
              <a:sym typeface="Times New Roman"/>
            </a:endParaRPr>
          </a:p>
          <a:p>
            <a:pPr indent="0" lvl="0" marL="0" rtl="0" algn="ctr">
              <a:spcBef>
                <a:spcPts val="0"/>
              </a:spcBef>
              <a:spcAft>
                <a:spcPts val="0"/>
              </a:spcAft>
              <a:buNone/>
            </a:pPr>
            <a:r>
              <a:rPr b="1" i="1" lang="en" sz="7200">
                <a:solidFill>
                  <a:schemeClr val="lt1"/>
                </a:solidFill>
                <a:highlight>
                  <a:schemeClr val="dk1"/>
                </a:highlight>
                <a:latin typeface="Times New Roman"/>
                <a:ea typeface="Times New Roman"/>
                <a:cs typeface="Times New Roman"/>
                <a:sym typeface="Times New Roman"/>
              </a:rPr>
              <a:t>QUESTIONS ?</a:t>
            </a:r>
            <a:endParaRPr b="1" i="1" sz="7200">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247" name="Google Shape;247;p34"/>
          <p:cNvPicPr preferRelativeResize="0"/>
          <p:nvPr/>
        </p:nvPicPr>
        <p:blipFill>
          <a:blip r:embed="rId10">
            <a:alphaModFix/>
          </a:blip>
          <a:stretch>
            <a:fillRect/>
          </a:stretch>
        </p:blipFill>
        <p:spPr>
          <a:xfrm>
            <a:off x="311700" y="1048350"/>
            <a:ext cx="8520598" cy="2737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pic>
        <p:nvPicPr>
          <p:cNvPr descr="Image result for github logo" id="87" name="Google Shape;87;p15"/>
          <p:cNvPicPr preferRelativeResize="0"/>
          <p:nvPr/>
        </p:nvPicPr>
        <p:blipFill>
          <a:blip r:embed="rId3">
            <a:alphaModFix/>
          </a:blip>
          <a:stretch>
            <a:fillRect/>
          </a:stretch>
        </p:blipFill>
        <p:spPr>
          <a:xfrm>
            <a:off x="342025" y="2830350"/>
            <a:ext cx="2369550" cy="1371316"/>
          </a:xfrm>
          <a:prstGeom prst="rect">
            <a:avLst/>
          </a:prstGeom>
          <a:noFill/>
          <a:ln>
            <a:noFill/>
          </a:ln>
        </p:spPr>
      </p:pic>
      <p:pic>
        <p:nvPicPr>
          <p:cNvPr descr="Image result for pycharm logo" id="88" name="Google Shape;88;p15"/>
          <p:cNvPicPr preferRelativeResize="0"/>
          <p:nvPr/>
        </p:nvPicPr>
        <p:blipFill>
          <a:blip r:embed="rId4">
            <a:alphaModFix/>
          </a:blip>
          <a:stretch>
            <a:fillRect/>
          </a:stretch>
        </p:blipFill>
        <p:spPr>
          <a:xfrm>
            <a:off x="319650" y="1341575"/>
            <a:ext cx="4151806" cy="1257300"/>
          </a:xfrm>
          <a:prstGeom prst="rect">
            <a:avLst/>
          </a:prstGeom>
          <a:noFill/>
          <a:ln>
            <a:noFill/>
          </a:ln>
        </p:spPr>
      </p:pic>
      <p:pic>
        <p:nvPicPr>
          <p:cNvPr descr="Image result for discord logo" id="89" name="Google Shape;89;p15"/>
          <p:cNvPicPr preferRelativeResize="0"/>
          <p:nvPr/>
        </p:nvPicPr>
        <p:blipFill>
          <a:blip r:embed="rId5">
            <a:alphaModFix/>
          </a:blip>
          <a:stretch>
            <a:fillRect/>
          </a:stretch>
        </p:blipFill>
        <p:spPr>
          <a:xfrm>
            <a:off x="4756138" y="1355013"/>
            <a:ext cx="1257300" cy="1257300"/>
          </a:xfrm>
          <a:prstGeom prst="rect">
            <a:avLst/>
          </a:prstGeom>
          <a:noFill/>
          <a:ln>
            <a:noFill/>
          </a:ln>
        </p:spPr>
      </p:pic>
      <p:pic>
        <p:nvPicPr>
          <p:cNvPr descr="Image result for slack logo" id="90" name="Google Shape;90;p15"/>
          <p:cNvPicPr preferRelativeResize="0"/>
          <p:nvPr/>
        </p:nvPicPr>
        <p:blipFill>
          <a:blip r:embed="rId6">
            <a:alphaModFix/>
          </a:blip>
          <a:stretch>
            <a:fillRect/>
          </a:stretch>
        </p:blipFill>
        <p:spPr>
          <a:xfrm>
            <a:off x="2880050" y="2830350"/>
            <a:ext cx="2369553" cy="1333500"/>
          </a:xfrm>
          <a:prstGeom prst="rect">
            <a:avLst/>
          </a:prstGeom>
          <a:noFill/>
          <a:ln>
            <a:noFill/>
          </a:ln>
        </p:spPr>
      </p:pic>
      <p:pic>
        <p:nvPicPr>
          <p:cNvPr descr="The Secret History of the Google Logo" id="91" name="Google Shape;91;p15"/>
          <p:cNvPicPr preferRelativeResize="0"/>
          <p:nvPr/>
        </p:nvPicPr>
        <p:blipFill>
          <a:blip r:embed="rId7">
            <a:alphaModFix/>
          </a:blip>
          <a:stretch>
            <a:fillRect/>
          </a:stretch>
        </p:blipFill>
        <p:spPr>
          <a:xfrm>
            <a:off x="6361029" y="1364550"/>
            <a:ext cx="2476521" cy="1238250"/>
          </a:xfrm>
          <a:prstGeom prst="rect">
            <a:avLst/>
          </a:prstGeom>
          <a:noFill/>
          <a:ln>
            <a:noFill/>
          </a:ln>
        </p:spPr>
      </p:pic>
      <p:sp>
        <p:nvSpPr>
          <p:cNvPr id="92" name="Google Shape;92;p15"/>
          <p:cNvSpPr txBox="1"/>
          <p:nvPr>
            <p:ph type="title"/>
          </p:nvPr>
        </p:nvSpPr>
        <p:spPr>
          <a:xfrm>
            <a:off x="318300" y="1585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chemeClr val="lt1"/>
                </a:solidFill>
                <a:latin typeface="Times New Roman"/>
                <a:ea typeface="Times New Roman"/>
                <a:cs typeface="Times New Roman"/>
                <a:sym typeface="Times New Roman"/>
              </a:rPr>
              <a:t>Applications Used</a:t>
            </a:r>
            <a:endParaRPr b="1" sz="39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pic>
        <p:nvPicPr>
          <p:cNvPr id="93" name="Google Shape;93;p15"/>
          <p:cNvPicPr preferRelativeResize="0"/>
          <p:nvPr/>
        </p:nvPicPr>
        <p:blipFill>
          <a:blip r:embed="rId8">
            <a:alphaModFix/>
          </a:blip>
          <a:stretch>
            <a:fillRect/>
          </a:stretch>
        </p:blipFill>
        <p:spPr>
          <a:xfrm>
            <a:off x="5418063" y="2811300"/>
            <a:ext cx="3419475" cy="13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318300" y="1585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1"/>
                </a:solidFill>
                <a:latin typeface="Times New Roman"/>
                <a:ea typeface="Times New Roman"/>
                <a:cs typeface="Times New Roman"/>
                <a:sym typeface="Times New Roman"/>
              </a:rPr>
              <a:t>Background</a:t>
            </a:r>
            <a:endParaRPr b="1" sz="3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99" name="Google Shape;99;p16"/>
          <p:cNvSpPr txBox="1"/>
          <p:nvPr>
            <p:ph idx="1" type="body"/>
          </p:nvPr>
        </p:nvSpPr>
        <p:spPr>
          <a:xfrm>
            <a:off x="407725" y="936800"/>
            <a:ext cx="8520600" cy="34164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With paintings carrying millions of dollar price tags, identifying forgeries from authentic works has become valuable.</a:t>
            </a:r>
            <a:endParaRPr sz="13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We can use a model to predict the name of the artist.</a:t>
            </a:r>
            <a:endParaRPr sz="13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Two ways of making models: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arenR"/>
            </a:pPr>
            <a:r>
              <a:rPr lang="en" sz="1300">
                <a:solidFill>
                  <a:schemeClr val="dk1"/>
                </a:solidFill>
                <a:latin typeface="Times New Roman"/>
                <a:ea typeface="Times New Roman"/>
                <a:cs typeface="Times New Roman"/>
                <a:sym typeface="Times New Roman"/>
              </a:rPr>
              <a:t>Use a pretrained model like: VGG19</a:t>
            </a:r>
            <a:endParaRPr sz="13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arenR"/>
            </a:pPr>
            <a:r>
              <a:rPr lang="en" sz="1300">
                <a:solidFill>
                  <a:schemeClr val="dk1"/>
                </a:solidFill>
                <a:latin typeface="Times New Roman"/>
                <a:ea typeface="Times New Roman"/>
                <a:cs typeface="Times New Roman"/>
                <a:sym typeface="Times New Roman"/>
              </a:rPr>
              <a:t>Create your own model and use your own layers.</a:t>
            </a:r>
            <a:endParaRPr sz="13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pic>
        <p:nvPicPr>
          <p:cNvPr id="100" name="Google Shape;100;p16"/>
          <p:cNvPicPr preferRelativeResize="0"/>
          <p:nvPr/>
        </p:nvPicPr>
        <p:blipFill>
          <a:blip r:embed="rId3">
            <a:alphaModFix/>
          </a:blip>
          <a:stretch>
            <a:fillRect/>
          </a:stretch>
        </p:blipFill>
        <p:spPr>
          <a:xfrm>
            <a:off x="4926599" y="2461701"/>
            <a:ext cx="4055649" cy="1990400"/>
          </a:xfrm>
          <a:prstGeom prst="rect">
            <a:avLst/>
          </a:prstGeom>
          <a:noFill/>
          <a:ln>
            <a:noFill/>
          </a:ln>
        </p:spPr>
      </p:pic>
      <p:pic>
        <p:nvPicPr>
          <p:cNvPr id="101" name="Google Shape;101;p16"/>
          <p:cNvPicPr preferRelativeResize="0"/>
          <p:nvPr/>
        </p:nvPicPr>
        <p:blipFill>
          <a:blip r:embed="rId4">
            <a:alphaModFix/>
          </a:blip>
          <a:stretch>
            <a:fillRect/>
          </a:stretch>
        </p:blipFill>
        <p:spPr>
          <a:xfrm>
            <a:off x="571500" y="3159399"/>
            <a:ext cx="3826250" cy="129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3016800" y="1653525"/>
            <a:ext cx="2962011" cy="1836449"/>
          </a:xfrm>
          <a:prstGeom prst="rect">
            <a:avLst/>
          </a:prstGeom>
          <a:noFill/>
          <a:ln cap="flat" cmpd="sng" w="19050">
            <a:solidFill>
              <a:srgbClr val="FFE599"/>
            </a:solidFill>
            <a:prstDash val="solid"/>
            <a:round/>
            <a:headEnd len="sm" w="sm" type="none"/>
            <a:tailEnd len="sm" w="sm" type="none"/>
          </a:ln>
        </p:spPr>
      </p:pic>
      <p:sp>
        <p:nvSpPr>
          <p:cNvPr id="107" name="Google Shape;107;p17"/>
          <p:cNvSpPr txBox="1"/>
          <p:nvPr>
            <p:ph idx="1" type="body"/>
          </p:nvPr>
        </p:nvSpPr>
        <p:spPr>
          <a:xfrm>
            <a:off x="1575750" y="3878950"/>
            <a:ext cx="6461700" cy="153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Our goal is to create a supervised learning model that </a:t>
            </a:r>
            <a:r>
              <a:rPr lang="en">
                <a:solidFill>
                  <a:schemeClr val="dk1"/>
                </a:solidFill>
                <a:latin typeface="Times New Roman"/>
                <a:ea typeface="Times New Roman"/>
                <a:cs typeface="Times New Roman"/>
                <a:sym typeface="Times New Roman"/>
              </a:rPr>
              <a:t>given an image can predict the artist.</a:t>
            </a:r>
            <a:endParaRPr>
              <a:solidFill>
                <a:schemeClr val="dk1"/>
              </a:solidFill>
              <a:latin typeface="Times New Roman"/>
              <a:ea typeface="Times New Roman"/>
              <a:cs typeface="Times New Roman"/>
              <a:sym typeface="Times New Roman"/>
            </a:endParaRPr>
          </a:p>
        </p:txBody>
      </p:sp>
      <p:pic>
        <p:nvPicPr>
          <p:cNvPr id="108" name="Google Shape;108;p17"/>
          <p:cNvPicPr preferRelativeResize="0"/>
          <p:nvPr/>
        </p:nvPicPr>
        <p:blipFill>
          <a:blip r:embed="rId4">
            <a:alphaModFix/>
          </a:blip>
          <a:stretch>
            <a:fillRect/>
          </a:stretch>
        </p:blipFill>
        <p:spPr>
          <a:xfrm>
            <a:off x="493400" y="1803488"/>
            <a:ext cx="1936000" cy="1536500"/>
          </a:xfrm>
          <a:prstGeom prst="rect">
            <a:avLst/>
          </a:prstGeom>
          <a:noFill/>
          <a:ln cap="flat" cmpd="sng" w="9525">
            <a:solidFill>
              <a:srgbClr val="FFE599"/>
            </a:solidFill>
            <a:prstDash val="solid"/>
            <a:round/>
            <a:headEnd len="sm" w="sm" type="none"/>
            <a:tailEnd len="sm" w="sm" type="none"/>
          </a:ln>
        </p:spPr>
      </p:pic>
      <p:sp>
        <p:nvSpPr>
          <p:cNvPr id="109" name="Google Shape;109;p17"/>
          <p:cNvSpPr txBox="1"/>
          <p:nvPr>
            <p:ph type="title"/>
          </p:nvPr>
        </p:nvSpPr>
        <p:spPr>
          <a:xfrm>
            <a:off x="318300" y="1585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1"/>
                </a:solidFill>
                <a:latin typeface="Times New Roman"/>
                <a:ea typeface="Times New Roman"/>
                <a:cs typeface="Times New Roman"/>
                <a:sym typeface="Times New Roman"/>
              </a:rPr>
              <a:t>Our Goal</a:t>
            </a:r>
            <a:endParaRPr b="1" sz="3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cxnSp>
        <p:nvCxnSpPr>
          <p:cNvPr id="110" name="Google Shape;110;p17"/>
          <p:cNvCxnSpPr>
            <a:endCxn id="106" idx="1"/>
          </p:cNvCxnSpPr>
          <p:nvPr/>
        </p:nvCxnSpPr>
        <p:spPr>
          <a:xfrm>
            <a:off x="2128200" y="2564249"/>
            <a:ext cx="888600" cy="7500"/>
          </a:xfrm>
          <a:prstGeom prst="straightConnector1">
            <a:avLst/>
          </a:prstGeom>
          <a:noFill/>
          <a:ln cap="flat" cmpd="sng" w="38100">
            <a:solidFill>
              <a:srgbClr val="FFE599"/>
            </a:solidFill>
            <a:prstDash val="solid"/>
            <a:round/>
            <a:headEnd len="med" w="med" type="none"/>
            <a:tailEnd len="med" w="med" type="triangle"/>
          </a:ln>
        </p:spPr>
      </p:cxnSp>
      <p:sp>
        <p:nvSpPr>
          <p:cNvPr id="111" name="Google Shape;111;p17"/>
          <p:cNvSpPr txBox="1"/>
          <p:nvPr/>
        </p:nvSpPr>
        <p:spPr>
          <a:xfrm>
            <a:off x="6566200" y="2325450"/>
            <a:ext cx="239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solidFill>
                  <a:schemeClr val="dk1"/>
                </a:solidFill>
                <a:latin typeface="Times New Roman"/>
                <a:ea typeface="Times New Roman"/>
                <a:cs typeface="Times New Roman"/>
                <a:sym typeface="Times New Roman"/>
              </a:rPr>
              <a:t>Vincent Van Gogh</a:t>
            </a:r>
            <a:endParaRPr b="1" i="1" sz="2000">
              <a:solidFill>
                <a:schemeClr val="dk1"/>
              </a:solidFill>
              <a:latin typeface="Times New Roman"/>
              <a:ea typeface="Times New Roman"/>
              <a:cs typeface="Times New Roman"/>
              <a:sym typeface="Times New Roman"/>
            </a:endParaRPr>
          </a:p>
        </p:txBody>
      </p:sp>
      <p:cxnSp>
        <p:nvCxnSpPr>
          <p:cNvPr id="112" name="Google Shape;112;p17"/>
          <p:cNvCxnSpPr>
            <a:stCxn id="106" idx="3"/>
            <a:endCxn id="111" idx="1"/>
          </p:cNvCxnSpPr>
          <p:nvPr/>
        </p:nvCxnSpPr>
        <p:spPr>
          <a:xfrm>
            <a:off x="5978811" y="2571749"/>
            <a:ext cx="587400" cy="0"/>
          </a:xfrm>
          <a:prstGeom prst="straightConnector1">
            <a:avLst/>
          </a:prstGeom>
          <a:noFill/>
          <a:ln cap="flat" cmpd="sng" w="38100">
            <a:solidFill>
              <a:srgbClr val="FFE599"/>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327050" y="2784825"/>
            <a:ext cx="8520600" cy="1615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327050" y="1139700"/>
            <a:ext cx="8520600" cy="1432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Having usable data is one of the most critical requirement in creating a predictive model.</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better our data is the better our model will perform; therefore, we spent the majority of our time processing and cleaning our data.</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Initial issues: </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Dataset to download was too big (90gb).</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Images were all different sizes,  most of them were just too big.</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There were more labels than images downloaded.</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NaN values.</a:t>
            </a:r>
            <a:endParaRPr>
              <a:solidFill>
                <a:schemeClr val="dk1"/>
              </a:solidFill>
              <a:latin typeface="Times New Roman"/>
              <a:ea typeface="Times New Roman"/>
              <a:cs typeface="Times New Roman"/>
              <a:sym typeface="Times New Roman"/>
            </a:endParaRPr>
          </a:p>
        </p:txBody>
      </p:sp>
      <p:sp>
        <p:nvSpPr>
          <p:cNvPr id="120" name="Google Shape;120;p18"/>
          <p:cNvSpPr txBox="1"/>
          <p:nvPr>
            <p:ph type="title"/>
          </p:nvPr>
        </p:nvSpPr>
        <p:spPr>
          <a:xfrm>
            <a:off x="318300" y="1585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1"/>
                </a:solidFill>
                <a:latin typeface="Times New Roman"/>
                <a:ea typeface="Times New Roman"/>
                <a:cs typeface="Times New Roman"/>
                <a:sym typeface="Times New Roman"/>
              </a:rPr>
              <a:t>Downloading</a:t>
            </a:r>
            <a:r>
              <a:rPr b="1" lang="en" sz="4100">
                <a:solidFill>
                  <a:schemeClr val="lt1"/>
                </a:solidFill>
                <a:latin typeface="Times New Roman"/>
                <a:ea typeface="Times New Roman"/>
                <a:cs typeface="Times New Roman"/>
                <a:sym typeface="Times New Roman"/>
              </a:rPr>
              <a:t> the Data</a:t>
            </a:r>
            <a:endParaRPr b="1" sz="3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How we solved our problem: </a:t>
            </a:r>
            <a:endParaRPr sz="2000">
              <a:solidFill>
                <a:schemeClr val="dk1"/>
              </a:solidFill>
              <a:latin typeface="Times New Roman"/>
              <a:ea typeface="Times New Roman"/>
              <a:cs typeface="Times New Roman"/>
              <a:sym typeface="Times New Roman"/>
            </a:endParaRPr>
          </a:p>
          <a:p>
            <a:pPr indent="-355600" lvl="0" marL="457200" rtl="0" algn="l">
              <a:spcBef>
                <a:spcPts val="12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Since downloading 90 Gb of images </a:t>
            </a:r>
            <a:r>
              <a:rPr lang="en" sz="2000">
                <a:solidFill>
                  <a:schemeClr val="dk1"/>
                </a:solidFill>
                <a:latin typeface="Times New Roman"/>
                <a:ea typeface="Times New Roman"/>
                <a:cs typeface="Times New Roman"/>
                <a:sym typeface="Times New Roman"/>
              </a:rPr>
              <a:t>would</a:t>
            </a:r>
            <a:r>
              <a:rPr lang="en" sz="2000">
                <a:solidFill>
                  <a:schemeClr val="dk1"/>
                </a:solidFill>
                <a:latin typeface="Times New Roman"/>
                <a:ea typeface="Times New Roman"/>
                <a:cs typeface="Times New Roman"/>
                <a:sym typeface="Times New Roman"/>
              </a:rPr>
              <a:t> become troublesome, we download a subset of the full data which was 5gb.</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had resized all the images while it was being processed into our program.</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merged the the folder of images with the dataset with the dataframe and dropped all rows with NaN values.</a:t>
            </a:r>
            <a:endParaRPr sz="2000">
              <a:solidFill>
                <a:schemeClr val="dk1"/>
              </a:solidFill>
              <a:latin typeface="Times New Roman"/>
              <a:ea typeface="Times New Roman"/>
              <a:cs typeface="Times New Roman"/>
              <a:sym typeface="Times New Roman"/>
            </a:endParaRPr>
          </a:p>
        </p:txBody>
      </p:sp>
      <p:sp>
        <p:nvSpPr>
          <p:cNvPr id="126" name="Google Shape;126;p19"/>
          <p:cNvSpPr txBox="1"/>
          <p:nvPr>
            <p:ph type="title"/>
          </p:nvPr>
        </p:nvSpPr>
        <p:spPr>
          <a:xfrm>
            <a:off x="318300" y="1585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1"/>
                </a:solidFill>
                <a:latin typeface="Times New Roman"/>
                <a:ea typeface="Times New Roman"/>
                <a:cs typeface="Times New Roman"/>
                <a:sym typeface="Times New Roman"/>
              </a:rPr>
              <a:t>Our Solution</a:t>
            </a:r>
            <a:endParaRPr b="1" sz="3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Our full dataset had 75,858 rows and 12 columns.</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We noticed our subset were not labeled sequentially ie. 1 jpg, 10 jpg</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Our target column was “artist”</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From the full dataset there were</a:t>
            </a:r>
            <a:r>
              <a:rPr lang="en">
                <a:solidFill>
                  <a:schemeClr val="dk1"/>
                </a:solidFill>
                <a:latin typeface="Times New Roman"/>
                <a:ea typeface="Times New Roman"/>
                <a:cs typeface="Times New Roman"/>
                <a:sym typeface="Times New Roman"/>
              </a:rPr>
              <a:t> 2084 artists, after dropping NaNs and removing artists that had only less than 10 paintings in the dataset we were left with 313 unique artists.</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32" name="Google Shape;132;p20"/>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Exploratory Data Analysis</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pic>
        <p:nvPicPr>
          <p:cNvPr id="133" name="Google Shape;133;p20"/>
          <p:cNvPicPr preferRelativeResize="0"/>
          <p:nvPr/>
        </p:nvPicPr>
        <p:blipFill>
          <a:blip r:embed="rId3">
            <a:alphaModFix/>
          </a:blip>
          <a:stretch>
            <a:fillRect/>
          </a:stretch>
        </p:blipFill>
        <p:spPr>
          <a:xfrm>
            <a:off x="700125" y="3431799"/>
            <a:ext cx="4214567" cy="1429950"/>
          </a:xfrm>
          <a:prstGeom prst="rect">
            <a:avLst/>
          </a:prstGeom>
          <a:noFill/>
          <a:ln>
            <a:noFill/>
          </a:ln>
        </p:spPr>
      </p:pic>
      <p:pic>
        <p:nvPicPr>
          <p:cNvPr id="134" name="Google Shape;134;p20"/>
          <p:cNvPicPr preferRelativeResize="0"/>
          <p:nvPr/>
        </p:nvPicPr>
        <p:blipFill>
          <a:blip r:embed="rId4">
            <a:alphaModFix/>
          </a:blip>
          <a:stretch>
            <a:fillRect/>
          </a:stretch>
        </p:blipFill>
        <p:spPr>
          <a:xfrm>
            <a:off x="5862925" y="3766096"/>
            <a:ext cx="1934325" cy="101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1"/>
          <p:cNvSpPr txBox="1"/>
          <p:nvPr>
            <p:ph idx="1" type="body"/>
          </p:nvPr>
        </p:nvSpPr>
        <p:spPr>
          <a:xfrm>
            <a:off x="1381800" y="3993875"/>
            <a:ext cx="63804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We used</a:t>
            </a:r>
            <a:r>
              <a:rPr i="1" lang="en">
                <a:solidFill>
                  <a:schemeClr val="dk1"/>
                </a:solidFill>
                <a:latin typeface="Times New Roman"/>
                <a:ea typeface="Times New Roman"/>
                <a:cs typeface="Times New Roman"/>
                <a:sym typeface="Times New Roman"/>
              </a:rPr>
              <a:t> im_to_array</a:t>
            </a:r>
            <a:r>
              <a:rPr lang="en">
                <a:solidFill>
                  <a:schemeClr val="dk1"/>
                </a:solidFill>
                <a:latin typeface="Times New Roman"/>
                <a:ea typeface="Times New Roman"/>
                <a:cs typeface="Times New Roman"/>
                <a:sym typeface="Times New Roman"/>
              </a:rPr>
              <a:t> to turn our images into arrays which then can be feeded into our model.</a:t>
            </a:r>
            <a:endParaRPr>
              <a:solidFill>
                <a:schemeClr val="dk1"/>
              </a:solidFill>
              <a:latin typeface="Times New Roman"/>
              <a:ea typeface="Times New Roman"/>
              <a:cs typeface="Times New Roman"/>
              <a:sym typeface="Times New Roman"/>
            </a:endParaRPr>
          </a:p>
        </p:txBody>
      </p:sp>
      <p:sp>
        <p:nvSpPr>
          <p:cNvPr id="140" name="Google Shape;140;p21"/>
          <p:cNvSpPr txBox="1"/>
          <p:nvPr>
            <p:ph type="title"/>
          </p:nvPr>
        </p:nvSpPr>
        <p:spPr>
          <a:xfrm>
            <a:off x="311700" y="148675"/>
            <a:ext cx="8520600" cy="74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chemeClr val="lt1"/>
                </a:solidFill>
                <a:latin typeface="Times New Roman"/>
                <a:ea typeface="Times New Roman"/>
                <a:cs typeface="Times New Roman"/>
                <a:sym typeface="Times New Roman"/>
              </a:rPr>
              <a:t>Preprocessing</a:t>
            </a:r>
            <a:endParaRPr b="1" sz="4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4300">
                <a:solidFill>
                  <a:schemeClr val="lt1"/>
                </a:solidFill>
                <a:highlight>
                  <a:schemeClr val="dk1"/>
                </a:highlight>
                <a:latin typeface="Times New Roman"/>
                <a:ea typeface="Times New Roman"/>
                <a:cs typeface="Times New Roman"/>
                <a:sym typeface="Times New Roman"/>
              </a:rPr>
              <a:t> </a:t>
            </a:r>
            <a:endParaRPr b="1" sz="4300">
              <a:solidFill>
                <a:schemeClr val="lt1"/>
              </a:solidFill>
              <a:highlight>
                <a:schemeClr val="dk1"/>
              </a:highlight>
              <a:latin typeface="Times New Roman"/>
              <a:ea typeface="Times New Roman"/>
              <a:cs typeface="Times New Roman"/>
              <a:sym typeface="Times New Roman"/>
            </a:endParaRPr>
          </a:p>
        </p:txBody>
      </p:sp>
      <p:sp>
        <p:nvSpPr>
          <p:cNvPr id="141" name="Google Shape;141;p21"/>
          <p:cNvSpPr txBox="1"/>
          <p:nvPr/>
        </p:nvSpPr>
        <p:spPr>
          <a:xfrm>
            <a:off x="311700" y="1097038"/>
            <a:ext cx="29931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dk1"/>
                </a:solidFill>
                <a:latin typeface="Times New Roman"/>
                <a:ea typeface="Times New Roman"/>
                <a:cs typeface="Times New Roman"/>
                <a:sym typeface="Times New Roman"/>
              </a:rPr>
              <a:t>Method 1</a:t>
            </a:r>
            <a:endParaRPr>
              <a:solidFill>
                <a:schemeClr val="dk1"/>
              </a:solidFill>
            </a:endParaRPr>
          </a:p>
        </p:txBody>
      </p:sp>
      <p:pic>
        <p:nvPicPr>
          <p:cNvPr id="142" name="Google Shape;142;p21"/>
          <p:cNvPicPr preferRelativeResize="0"/>
          <p:nvPr/>
        </p:nvPicPr>
        <p:blipFill>
          <a:blip r:embed="rId3">
            <a:alphaModFix/>
          </a:blip>
          <a:stretch>
            <a:fillRect/>
          </a:stretch>
        </p:blipFill>
        <p:spPr>
          <a:xfrm>
            <a:off x="2263300" y="1943650"/>
            <a:ext cx="6380265" cy="1782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